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D1F9195-6DE5-44FE-93F5-1AA8A5DAFA22}">
  <a:tblStyle styleId="{1D1F9195-6DE5-44FE-93F5-1AA8A5DAFA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Neysha,Fernando &amp; Harold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b29a98c19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b29a98c19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e3146e4f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e3146e4f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b29a98c1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b29a98c1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eb7344f3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eb7344f3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eb7344f3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eb7344f3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b29a98c19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b29a98c19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eb7344f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eb7344f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c8b13a6f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c8b13a6f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b29a98c1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b29a98c1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e0b1e1f5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e0b1e1f5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c8b13a6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c8b13a6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e0b1e1f5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e0b1e1f5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e0b1e1f5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e0b1e1f5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e0b1e1f5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e0b1e1f5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e0b1e1f5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e0b1e1f5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e0b1e1f5a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e0b1e1f5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c8b13a6f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c8b13a6f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c8b13a6f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c8b13a6f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c8b13a6f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c8b13a6f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c8b13a6f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c8b13a6f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c8b13a6f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c8b13a6f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c8b13a6f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c8b13a6f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c8b13a6f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c8b13a6f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Neysha, Fernando, Harold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c8b13a6f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c8b13a6f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f67135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f67135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ebe2925d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ebe2925d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e3146e4f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e3146e4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b29a98c19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b29a98c1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26.jp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2.jpg"/><Relationship Id="rId6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0.jp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352" y="131674"/>
            <a:ext cx="3551300" cy="35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925" y="1324763"/>
            <a:ext cx="1618151" cy="11810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031950" y="3625125"/>
            <a:ext cx="30801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22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 Bilbao - CpE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Harold Grafe - 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Neysha Irizarry-Cardoza - CpE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Accelerometer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947900"/>
            <a:ext cx="358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Smart 3-axis accelerometer to detect motion, tilt and orientation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P/N: MMA8451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pins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Communicates via I2C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Operating power consumption @ 5V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425 </a:t>
            </a:r>
            <a:r>
              <a:rPr lang="en"/>
              <a:t>µW | 85 µA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675" y="877900"/>
            <a:ext cx="4738610" cy="35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75" y="1014200"/>
            <a:ext cx="246850" cy="2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75" y="1984050"/>
            <a:ext cx="246850" cy="2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75" y="2320150"/>
            <a:ext cx="246850" cy="2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75" y="2637025"/>
            <a:ext cx="246850" cy="2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75" y="2953900"/>
            <a:ext cx="246850" cy="2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Mini Spy </a:t>
            </a:r>
            <a:r>
              <a:rPr b="1" lang="en"/>
              <a:t>Camera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793550"/>
            <a:ext cx="4143600" cy="3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/>
              <a:t>Takes pictures or videos and stores them to integrated microSD card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/>
              <a:t>P/N: Adafruit 3202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/>
              <a:t>3 pins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VCC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OUTPUT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GND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/>
              <a:t>Camera resolution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1280 x 720 for pictures (JPEG)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640 x 480 for videos (AVI)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/>
              <a:t>32 GB maximum microSD card support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/>
              <a:t>Operating power consumption @ 5V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550 mW | 110 mA</a:t>
            </a:r>
            <a:endParaRPr sz="1500"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200" y="865613"/>
            <a:ext cx="4312074" cy="341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25" y="903475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25" y="1414325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25" y="1692150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25" y="2754112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25" y="3547175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025" y="3816075"/>
            <a:ext cx="209297" cy="2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Physical Design/Prototyping</a:t>
            </a:r>
            <a:endParaRPr b="1"/>
          </a:p>
        </p:txBody>
      </p:sp>
      <p:sp>
        <p:nvSpPr>
          <p:cNvPr id="175" name="Google Shape;175;p24"/>
          <p:cNvSpPr txBox="1"/>
          <p:nvPr>
            <p:ph idx="1" type="body"/>
          </p:nvPr>
        </p:nvSpPr>
        <p:spPr>
          <a:xfrm>
            <a:off x="311700" y="850700"/>
            <a:ext cx="3644700" cy="3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Waterproof </a:t>
            </a:r>
            <a:r>
              <a:rPr lang="en" sz="1400"/>
              <a:t>solar cell and electronics </a:t>
            </a:r>
            <a:r>
              <a:rPr lang="en" sz="1400"/>
              <a:t>housings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Clear acrylic for solar cell housing to allow sunlight through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Anodized aluminum electronics housing to prevent oxidation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Two windows for the PIR sensor and camera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Articulated arm to adjust electronics housing in the water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Accelerometer buoy attached to the side via wire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Aluminum rod suspends electronics housing over the edge of the pool</a:t>
            </a:r>
            <a:endParaRPr sz="1400"/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4825" y="936400"/>
            <a:ext cx="4245513" cy="35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0" y="936400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0" y="1441650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0" y="1933875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0" y="2437962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0" y="2924250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0" y="3420025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50" y="3915800"/>
            <a:ext cx="209297" cy="2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50" y="1441175"/>
            <a:ext cx="3575024" cy="299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176" y="769075"/>
            <a:ext cx="1226222" cy="20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5729700" y="1191250"/>
            <a:ext cx="31026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Sturdy aluminum construction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Waterproofed by 0.1mm tolerance between caps and body plus neoprene gasket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Caps are fastened with screws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Acrylic window at the bottom for camera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Top window is PIR lense included with the sensor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Cable glands to pass wires from solar cell housing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815" y="2928275"/>
            <a:ext cx="1608425" cy="15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Electronics Housing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7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2725" y="1322074"/>
            <a:ext cx="164300" cy="16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2725" y="1525825"/>
            <a:ext cx="164300" cy="1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2725" y="2155850"/>
            <a:ext cx="164300" cy="1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2725" y="2372550"/>
            <a:ext cx="164300" cy="1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2725" y="2785875"/>
            <a:ext cx="164300" cy="1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2725" y="3199200"/>
            <a:ext cx="164300" cy="1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5946475" y="1152475"/>
            <a:ext cx="288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Solar cell housing made to fit panels, buzzer, and WiFi antenna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Rubber legs to prevent slipping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Buzzer is included here to expand the range of the alarm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WiFi antenna need to be outside electronics housing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/>
              <a:t>Accelerometer buoy is waterproofed with gasket </a:t>
            </a:r>
            <a:endParaRPr sz="1400"/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75" y="1710075"/>
            <a:ext cx="2658800" cy="27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375" y="954357"/>
            <a:ext cx="2658800" cy="352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Accelerometer &amp; Solar Cell Housing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6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8900" y="1255262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8900" y="1962462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8900" y="2466650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8900" y="3185737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8900" y="3678012"/>
            <a:ext cx="209297" cy="2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Power Management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0" y="957250"/>
            <a:ext cx="43884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MCU and other components run on 5V</a:t>
            </a:r>
            <a:r>
              <a:rPr lang="en" sz="1400"/>
              <a:t>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LiPo</a:t>
            </a:r>
            <a:r>
              <a:rPr lang="en" sz="1400"/>
              <a:t> battery was used due to space constraints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Camera, WiFi, and buzzer only turn on when both the PIR and accelerometer give signal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235 mA/hr is needed under normal operation, assuming system runs on battery for 16 hrs a day, capacity of 3760 mAh is needed, 5000 mAh was chosen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Two solar cells with 600mA output in parallel were chosen to charge battery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5V switching boost converter was used to power system from 3.7V battery</a:t>
            </a:r>
            <a:endParaRPr sz="1400"/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27"/>
          <p:cNvGraphicFramePr/>
          <p:nvPr/>
        </p:nvGraphicFramePr>
        <p:xfrm>
          <a:off x="6071025" y="30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{1D1F9195-6DE5-44FE-93F5-1AA8A5DAFA22}</a:tableStyleId>
              </a:tblPr>
              <a:tblGrid>
                <a:gridCol w="1380625"/>
                <a:gridCol w="1380625"/>
              </a:tblGrid>
              <a:tr h="656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Component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 Current Draw (mA)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8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PIR Sensor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28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15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MCU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15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WiFi Module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15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Temp. Sensor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15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Buzzer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15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Accelerometer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0.165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15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375.46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8488" y="2713425"/>
            <a:ext cx="1572418" cy="11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6">
            <a:alphaModFix/>
          </a:blip>
          <a:srcRect b="4159" l="7467" r="0" t="13155"/>
          <a:stretch/>
        </p:blipFill>
        <p:spPr>
          <a:xfrm rot="-5400000">
            <a:off x="4480250" y="829250"/>
            <a:ext cx="1388900" cy="1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50" y="1065000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50" y="1311975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50" y="1558950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50" y="2052900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50" y="3546950"/>
            <a:ext cx="209297" cy="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50" y="3040800"/>
            <a:ext cx="209297" cy="2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50" y="912975"/>
            <a:ext cx="776389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Power System Design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Schematic</a:t>
            </a:r>
            <a:endParaRPr b="1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574" y="769075"/>
            <a:ext cx="6888676" cy="3828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PCB Layout</a:t>
            </a:r>
            <a:endParaRPr b="1"/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2288" y="824600"/>
            <a:ext cx="5599434" cy="372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Mobile Application </a:t>
            </a:r>
            <a:endParaRPr b="1"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355950" y="4058725"/>
            <a:ext cx="84321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mobile application will serve as an extra beacon. Sending notification alerts, based on the </a:t>
            </a:r>
            <a:r>
              <a:rPr lang="en"/>
              <a:t>activities</a:t>
            </a:r>
            <a:r>
              <a:rPr lang="en"/>
              <a:t> being </a:t>
            </a:r>
            <a:r>
              <a:rPr lang="en"/>
              <a:t>reported </a:t>
            </a:r>
            <a:r>
              <a:rPr lang="en"/>
              <a:t>from the pool alarm. </a:t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763" y="936400"/>
            <a:ext cx="5674463" cy="24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198550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1071600" y="1687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 </a:t>
            </a:r>
            <a:endParaRPr b="1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947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 takes lead in the nation for the number of </a:t>
            </a:r>
            <a:r>
              <a:rPr lang="en"/>
              <a:t>child</a:t>
            </a:r>
            <a:r>
              <a:rPr lang="en"/>
              <a:t> fatalities due to drowning.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2017 there was a total of 51 that passed away from </a:t>
            </a:r>
            <a:r>
              <a:rPr lang="en"/>
              <a:t>drowning</a:t>
            </a:r>
            <a:r>
              <a:rPr lang="en"/>
              <a:t>. A 20% increase from 2016</a:t>
            </a:r>
            <a:r>
              <a:rPr lang="en"/>
              <a:t>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80% of fatalities reported, are from children of the ages 1-4 and 20% from children of the 15 and younger.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*Statistic are taken from the USA Swimming Foundation published by the Miami Herald.</a:t>
            </a:r>
            <a:endParaRPr sz="1200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11164" l="0" r="0" t="77700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1036600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1852500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2668400"/>
            <a:ext cx="304325" cy="3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2"/>
          <p:cNvPicPr preferRelativeResize="0"/>
          <p:nvPr/>
        </p:nvPicPr>
        <p:blipFill rotWithShape="1">
          <a:blip r:embed="rId3">
            <a:alphaModFix/>
          </a:blip>
          <a:srcRect b="0" l="0" r="0" t="15023"/>
          <a:stretch/>
        </p:blipFill>
        <p:spPr>
          <a:xfrm rot="-679091">
            <a:off x="6131935" y="2803084"/>
            <a:ext cx="2987932" cy="216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Mobile </a:t>
            </a:r>
            <a:r>
              <a:rPr b="1" lang="en"/>
              <a:t>Operating</a:t>
            </a:r>
            <a:r>
              <a:rPr b="1" lang="en"/>
              <a:t> System </a:t>
            </a:r>
            <a:endParaRPr b="1"/>
          </a:p>
        </p:txBody>
      </p:sp>
      <p:pic>
        <p:nvPicPr>
          <p:cNvPr id="274" name="Google Shape;274;p32"/>
          <p:cNvPicPr preferRelativeResize="0"/>
          <p:nvPr/>
        </p:nvPicPr>
        <p:blipFill rotWithShape="1">
          <a:blip r:embed="rId5">
            <a:alphaModFix/>
          </a:blip>
          <a:srcRect b="34987" l="8545" r="9366" t="35261"/>
          <a:stretch/>
        </p:blipFill>
        <p:spPr>
          <a:xfrm rot="-712811">
            <a:off x="5950850" y="3894650"/>
            <a:ext cx="2919550" cy="10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 rotWithShape="1">
          <a:blip r:embed="rId6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311700" y="947900"/>
            <a:ext cx="8192100" cy="22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apps: Developed on Xcode and written using Swift language. Developer would need a Mac product (Desktop or Laptop). Development on Windows is possible but </a:t>
            </a:r>
            <a:r>
              <a:rPr lang="en"/>
              <a:t>strenuous</a:t>
            </a:r>
            <a:r>
              <a:rPr lang="en"/>
              <a:t>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D9EAD3"/>
                </a:highlight>
              </a:rPr>
              <a:t>Android</a:t>
            </a:r>
            <a:r>
              <a:rPr lang="en">
                <a:highlight>
                  <a:srgbClr val="D9EAD3"/>
                </a:highlight>
              </a:rPr>
              <a:t> apps</a:t>
            </a:r>
            <a:r>
              <a:rPr lang="en"/>
              <a:t>: Constructed on </a:t>
            </a:r>
            <a:r>
              <a:rPr lang="en"/>
              <a:t>Android</a:t>
            </a:r>
            <a:r>
              <a:rPr lang="en"/>
              <a:t> Studios. Written in Java. Developer would need just a basic computer or laptop. Android development is known to be more </a:t>
            </a:r>
            <a:r>
              <a:rPr lang="en"/>
              <a:t>straightforward</a:t>
            </a:r>
            <a:r>
              <a:rPr lang="en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7" name="Google Shape;277;p32"/>
          <p:cNvSpPr txBox="1"/>
          <p:nvPr/>
        </p:nvSpPr>
        <p:spPr>
          <a:xfrm>
            <a:off x="311700" y="3276900"/>
            <a:ext cx="5733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Fantasy</a:t>
            </a:r>
            <a:r>
              <a:rPr lang="en" sz="1800">
                <a:solidFill>
                  <a:schemeClr val="dk2"/>
                </a:solidFill>
              </a:rPr>
              <a:t>: If time permits; development of mobile application in both platforms. Although Android is simpler, we would not want to limit our users to one possible operating system.</a:t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575" y="1027650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575" y="2152275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575" y="3340875"/>
            <a:ext cx="304325" cy="3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 rot="-1150470">
            <a:off x="7690002" y="2654293"/>
            <a:ext cx="470396" cy="1722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Mobile Application Features</a:t>
            </a:r>
            <a:endParaRPr b="1"/>
          </a:p>
        </p:txBody>
      </p:sp>
      <p:pic>
        <p:nvPicPr>
          <p:cNvPr id="288" name="Google Shape;288;p33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311700" y="947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Monitoring</a:t>
            </a:r>
            <a:endParaRPr b="1"/>
          </a:p>
          <a:p>
            <a:pPr indent="-3429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 logs of when sensors are activated do to motion detection.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Gallery of images captured from underwater camera.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Water temperature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Emergency push notification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1027650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 rotWithShape="1">
          <a:blip r:embed="rId6">
            <a:alphaModFix/>
          </a:blip>
          <a:srcRect b="0" l="0" r="1176" t="0"/>
          <a:stretch/>
        </p:blipFill>
        <p:spPr>
          <a:xfrm>
            <a:off x="5215175" y="2622075"/>
            <a:ext cx="3369273" cy="20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 Diagram </a:t>
            </a:r>
            <a:endParaRPr b="1"/>
          </a:p>
        </p:txBody>
      </p:sp>
      <p:pic>
        <p:nvPicPr>
          <p:cNvPr id="298" name="Google Shape;298;p34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38" y="928938"/>
            <a:ext cx="7932566" cy="35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338" y="784000"/>
            <a:ext cx="6270824" cy="378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 Diagram </a:t>
            </a:r>
            <a:endParaRPr b="1"/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5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Mobile Application UI</a:t>
            </a:r>
            <a:endParaRPr b="1"/>
          </a:p>
        </p:txBody>
      </p:sp>
      <p:pic>
        <p:nvPicPr>
          <p:cNvPr id="314" name="Google Shape;314;p36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622" y="936400"/>
            <a:ext cx="1806384" cy="35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0694" y="936400"/>
            <a:ext cx="1802630" cy="355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4024" y="936400"/>
            <a:ext cx="1828345" cy="355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Constraints &amp; Standards</a:t>
            </a:r>
            <a:endParaRPr b="1"/>
          </a:p>
        </p:txBody>
      </p:sp>
      <p:sp>
        <p:nvSpPr>
          <p:cNvPr id="325" name="Google Shape;325;p37"/>
          <p:cNvSpPr txBox="1"/>
          <p:nvPr>
            <p:ph idx="1" type="body"/>
          </p:nvPr>
        </p:nvSpPr>
        <p:spPr>
          <a:xfrm>
            <a:off x="311700" y="956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Constraint: Self </a:t>
            </a:r>
            <a:r>
              <a:rPr lang="en"/>
              <a:t>funded</a:t>
            </a:r>
            <a:r>
              <a:rPr lang="en"/>
              <a:t> project. Keeping it cost friendly and </a:t>
            </a:r>
            <a:r>
              <a:rPr lang="en"/>
              <a:t>competitive with other similar products out in the market.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Health and Safety </a:t>
            </a:r>
            <a:r>
              <a:rPr lang="en"/>
              <a:t>Constraint: Child safety is our #1 concern. Keeping any dangerous and hazardous material sealed, covered and away from small rugrats.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IEC 60529 standard: G</a:t>
            </a:r>
            <a:r>
              <a:rPr lang="en"/>
              <a:t>oes over what would classify an object to be protected from environmental elements. Based on their rating scale our project is scaled as a IP68. Meaning, dust tight and protected against immersion in water for long periods of time.</a:t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1027650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1843125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3008125"/>
            <a:ext cx="304325" cy="3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Budget</a:t>
            </a:r>
            <a:endParaRPr b="1"/>
          </a:p>
        </p:txBody>
      </p:sp>
      <p:pic>
        <p:nvPicPr>
          <p:cNvPr id="335" name="Google Shape;335;p38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320150" y="866000"/>
            <a:ext cx="4226400" cy="3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Self-sponsored project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en"/>
              <a:t>Overall budget of $500 for research &amp; development purposes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Retail price of $300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Similar devices are retailed at $300 to $420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939750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1803525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9825" y="369550"/>
            <a:ext cx="3218375" cy="40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450" y="731050"/>
            <a:ext cx="5980950" cy="391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9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Progress</a:t>
            </a:r>
            <a:endParaRPr b="1"/>
          </a:p>
        </p:txBody>
      </p:sp>
      <p:pic>
        <p:nvPicPr>
          <p:cNvPr id="347" name="Google Shape;347;p39"/>
          <p:cNvPicPr preferRelativeResize="0"/>
          <p:nvPr/>
        </p:nvPicPr>
        <p:blipFill rotWithShape="1">
          <a:blip r:embed="rId5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Issues</a:t>
            </a:r>
            <a:endParaRPr b="1"/>
          </a:p>
        </p:txBody>
      </p:sp>
      <p:sp>
        <p:nvSpPr>
          <p:cNvPr id="354" name="Google Shape;354;p40"/>
          <p:cNvSpPr txBox="1"/>
          <p:nvPr>
            <p:ph idx="1" type="body"/>
          </p:nvPr>
        </p:nvSpPr>
        <p:spPr>
          <a:xfrm>
            <a:off x="311700" y="947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PIR sensor incapable of accurately detecting motion underwater.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Calibrating </a:t>
            </a:r>
            <a:r>
              <a:rPr lang="en"/>
              <a:t>sensitivity</a:t>
            </a:r>
            <a:r>
              <a:rPr lang="en"/>
              <a:t> of </a:t>
            </a:r>
            <a:r>
              <a:rPr lang="en"/>
              <a:t>accelerometer.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Housing creates a Faraday cage for WiFi signal.</a:t>
            </a:r>
            <a:endParaRPr/>
          </a:p>
        </p:txBody>
      </p:sp>
      <p:pic>
        <p:nvPicPr>
          <p:cNvPr id="355" name="Google Shape;355;p40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75" y="1383300"/>
            <a:ext cx="228469" cy="22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75" y="1691775"/>
            <a:ext cx="228469" cy="22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475" y="1074825"/>
            <a:ext cx="228469" cy="22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1"/>
          <p:cNvSpPr txBox="1"/>
          <p:nvPr>
            <p:ph type="title"/>
          </p:nvPr>
        </p:nvSpPr>
        <p:spPr>
          <a:xfrm>
            <a:off x="691650" y="22854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Questions?</a:t>
            </a:r>
            <a:endParaRPr b="1"/>
          </a:p>
        </p:txBody>
      </p:sp>
      <p:pic>
        <p:nvPicPr>
          <p:cNvPr id="365" name="Google Shape;365;p41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Requirements Specifications</a:t>
            </a:r>
            <a:endParaRPr b="1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947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System shall be portable, durable and have a waterproof housing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 to 10 lbs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System shall have solar power capabilities to sustain battery life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16 hours between charges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System shall have wireless communication capabilities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Communicate with mobile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System shall be triggered when PIR sensor and/or accelerometer are tripped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Audible alarm when triggered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 verification through a camera when triggered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1036600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1601200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2147875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2694550"/>
            <a:ext cx="304325" cy="3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 Distribution</a:t>
            </a:r>
            <a:endParaRPr b="1"/>
          </a:p>
        </p:txBody>
      </p:sp>
      <p:graphicFrame>
        <p:nvGraphicFramePr>
          <p:cNvPr id="88" name="Google Shape;88;p16"/>
          <p:cNvGraphicFramePr/>
          <p:nvPr/>
        </p:nvGraphicFramePr>
        <p:xfrm>
          <a:off x="993625" y="159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{1D1F9195-6DE5-44FE-93F5-1AA8A5DAFA22}</a:tableStyleId>
              </a:tblPr>
              <a:tblGrid>
                <a:gridCol w="1405525"/>
                <a:gridCol w="1405525"/>
                <a:gridCol w="1405525"/>
                <a:gridCol w="1405525"/>
                <a:gridCol w="1405525"/>
              </a:tblGrid>
              <a:tr h="500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 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MECHANICAL DESIGN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MOBILE APPLICATION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CONTROLLER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29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Fernando 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</a:t>
                      </a:r>
                      <a:r>
                        <a:rPr b="1" lang="en"/>
                        <a:t>econdary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Secondary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Primary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29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Harold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Primary 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Primary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299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Neysha 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Primary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Secondary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Overall Block Diagram </a:t>
            </a:r>
            <a:endParaRPr b="1"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6125" y="748775"/>
            <a:ext cx="6168050" cy="37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15907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1071575" y="14415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Microcontroller Comparison</a:t>
            </a:r>
            <a:endParaRPr b="1"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784000"/>
            <a:ext cx="29340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we choose the ATmega644PA?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power consumption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 &amp; 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Arduino platform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75" y="843875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100" y="784000"/>
            <a:ext cx="5434175" cy="37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Wireless Communication Comparison</a:t>
            </a:r>
            <a:endParaRPr b="1"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905713"/>
            <a:ext cx="3840600" cy="3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did we choose the ESP8266?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Maximum power consumption is the lowest compared to the others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Operates with 2.4 GHz wireless frequency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Price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00" y="995800"/>
            <a:ext cx="270500" cy="2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700" y="936400"/>
            <a:ext cx="4527575" cy="35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Wireless Board and </a:t>
            </a:r>
            <a:r>
              <a:rPr b="1" lang="en"/>
              <a:t>Microcontroller Size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878475" y="998126"/>
            <a:ext cx="3393399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175" y="959444"/>
            <a:ext cx="3320652" cy="339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226225"/>
            <a:ext cx="743775" cy="5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type="title"/>
          </p:nvPr>
        </p:nvSpPr>
        <p:spPr>
          <a:xfrm>
            <a:off x="1071575" y="211300"/>
            <a:ext cx="776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PIR Sensor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947900"/>
            <a:ext cx="3794100" cy="3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Passive sensor that catches energy (IR) emitted from bodies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P/N: HC-SR501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3 pins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VCC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/>
              <a:t>Operating power consumption @ 5V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325 mW | 65 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11164" l="0" r="0" t="79147"/>
          <a:stretch/>
        </p:blipFill>
        <p:spPr>
          <a:xfrm>
            <a:off x="0" y="4645200"/>
            <a:ext cx="9144000" cy="49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150" y="947900"/>
            <a:ext cx="4571150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75" y="1014200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75" y="1928275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75" y="2278775"/>
            <a:ext cx="304325" cy="3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75" y="3326275"/>
            <a:ext cx="304325" cy="3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